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8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5" d="100"/>
          <a:sy n="65" d="100"/>
        </p:scale>
        <p:origin x="-7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15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483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7694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107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36782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550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170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3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0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37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81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406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289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043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909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35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0D2A-34DF-42CE-89A0-C8FED054A3E3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B08538-3AED-46BE-B1AA-CA5384048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557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29951"/>
            <a:ext cx="7766936" cy="1646302"/>
          </a:xfrm>
        </p:spPr>
        <p:txBody>
          <a:bodyPr/>
          <a:lstStyle/>
          <a:p>
            <a:pPr algn="l"/>
            <a:r>
              <a:rPr lang="ru-RU" sz="44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Arial" pitchFamily="34" charset="0"/>
              </a:rPr>
              <a:t>Современные педагогические технологии в формировании и развитии функциональной грамотности на уроках математики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w7.pngwing.com/pngs/857/1020/png-transparent-national-primary-school-class-knowledge-day-school-photography-picture-frames-teach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620" y="3893575"/>
            <a:ext cx="2381148" cy="2683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067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301" y="1420762"/>
            <a:ext cx="8596668" cy="2045110"/>
          </a:xfrm>
        </p:spPr>
        <p:txBody>
          <a:bodyPr/>
          <a:lstStyle/>
          <a:p>
            <a:pPr algn="ctr"/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939" t="21090" r="35130" b="15455"/>
          <a:stretch>
            <a:fillRect/>
          </a:stretch>
        </p:blipFill>
        <p:spPr bwMode="auto">
          <a:xfrm>
            <a:off x="2964426" y="2944603"/>
            <a:ext cx="4601497" cy="357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4030" y="653845"/>
            <a:ext cx="7177693" cy="16488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Компоненты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функциональной грамотности: </a:t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521" y="2175337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/>
              <a:t>– математическая грамотность;</a:t>
            </a:r>
            <a:br>
              <a:rPr lang="ru-RU" sz="2800" dirty="0"/>
            </a:br>
            <a:r>
              <a:rPr lang="ru-RU" sz="2800" dirty="0"/>
              <a:t>– финансовая грамотность;</a:t>
            </a:r>
            <a:br>
              <a:rPr lang="ru-RU" sz="2800" dirty="0"/>
            </a:br>
            <a:r>
              <a:rPr lang="ru-RU" sz="2800" dirty="0"/>
              <a:t>– естественнонаучная грамотность;</a:t>
            </a:r>
            <a:br>
              <a:rPr lang="ru-RU" sz="2800" dirty="0"/>
            </a:br>
            <a:r>
              <a:rPr lang="ru-RU" sz="2800" dirty="0"/>
              <a:t>– глобальные компетенции;</a:t>
            </a:r>
            <a:br>
              <a:rPr lang="ru-RU" sz="2800" dirty="0"/>
            </a:br>
            <a:r>
              <a:rPr lang="ru-RU" sz="2800" dirty="0"/>
              <a:t>– читательская грамотность;</a:t>
            </a:r>
            <a:br>
              <a:rPr lang="ru-RU" sz="2800" dirty="0"/>
            </a:br>
            <a:r>
              <a:rPr lang="ru-RU" sz="2800" dirty="0"/>
              <a:t>– критическое </a:t>
            </a:r>
            <a:r>
              <a:rPr lang="ru-RU" sz="2800" dirty="0" smtClean="0"/>
              <a:t>мышление.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170" name="Picture 2" descr="https://ykl-res.azureedge.net/87c5564d-f757-4b44-be00-50eb954c13d3/bts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4258" y="2032982"/>
            <a:ext cx="2816942" cy="3984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952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050" y="624349"/>
            <a:ext cx="8596668" cy="1320800"/>
          </a:xfrm>
        </p:spPr>
        <p:txBody>
          <a:bodyPr>
            <a:normAutofit/>
          </a:bodyPr>
          <a:lstStyle/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Развитие читательской грамотности на уроках математики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547" y="2190085"/>
            <a:ext cx="8596668" cy="3880773"/>
          </a:xfrm>
        </p:spPr>
        <p:txBody>
          <a:bodyPr/>
          <a:lstStyle/>
          <a:p>
            <a:pPr marL="0" indent="452438" algn="just">
              <a:buNone/>
            </a:pPr>
            <a:r>
              <a:rPr lang="ru-RU" sz="2400" dirty="0"/>
              <a:t>Один из первых и самых ключевых навыков функциональной грамотности в математике – смысловое чтение сложных текстов, из которых не всегда понятно, что именно требуется в задаче</a:t>
            </a:r>
            <a:r>
              <a:rPr lang="ru-RU" sz="2400" dirty="0" smtClean="0"/>
              <a:t>.</a:t>
            </a:r>
          </a:p>
          <a:p>
            <a:pPr marL="0" indent="452438" algn="just">
              <a:buNone/>
            </a:pPr>
            <a:r>
              <a:rPr lang="ru-RU" sz="2400" dirty="0"/>
              <a:t>Читательская грамотность –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 </a:t>
            </a:r>
          </a:p>
          <a:p>
            <a:pPr marL="0" indent="452438" algn="just">
              <a:buNone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6129" y="825910"/>
            <a:ext cx="8831018" cy="511253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ПРИЕМЫ ФОРМИРОВАНИЯ ЧИТАТЕЛЬСКОЙ ГРАМОТНОСТИ: </a:t>
            </a:r>
            <a:endParaRPr lang="ru-RU" sz="7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sz="7000" b="1" dirty="0">
                <a:latin typeface="Times New Roman" pitchFamily="18" charset="0"/>
                <a:cs typeface="Times New Roman" pitchFamily="18" charset="0"/>
              </a:rPr>
              <a:t>«Кластер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прием систематизации материала в виде схемы (рисунка), когда выделяются смысловые единицы текста.</a:t>
            </a: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7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000" b="1" dirty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«Множественного </a:t>
            </a:r>
            <a:r>
              <a:rPr lang="ru-RU" sz="7000" b="1" dirty="0">
                <a:latin typeface="Times New Roman" pitchFamily="18" charset="0"/>
                <a:cs typeface="Times New Roman" pitchFamily="18" charset="0"/>
              </a:rPr>
              <a:t>выбора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- выбор правильного ответа из предложенных вариантов </a:t>
            </a:r>
            <a:endParaRPr lang="ru-RU" sz="7000" dirty="0">
              <a:latin typeface="Times New Roman" pitchFamily="18" charset="0"/>
              <a:cs typeface="Times New Roman" pitchFamily="18" charset="0"/>
            </a:endParaRPr>
          </a:p>
          <a:p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007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560" y="624349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Развитие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математической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грамотности на уроках математики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9062" y="1865622"/>
            <a:ext cx="8596668" cy="3880773"/>
          </a:xfrm>
        </p:spPr>
        <p:txBody>
          <a:bodyPr>
            <a:normAutofit fontScale="92500"/>
          </a:bodyPr>
          <a:lstStyle/>
          <a:p>
            <a:pPr marL="0" indent="363538">
              <a:buNone/>
            </a:pPr>
            <a:r>
              <a:rPr lang="ru-RU" sz="3200" b="1" dirty="0"/>
              <a:t>Математическая грамотность </a:t>
            </a:r>
            <a:r>
              <a:rPr lang="ru-RU" sz="3200" dirty="0"/>
              <a:t>– это способность человека определять и понимать роль математики в мире, в котором он </a:t>
            </a:r>
            <a:r>
              <a:rPr lang="ru-RU" sz="3200" dirty="0" smtClean="0"/>
              <a:t>живёт., </a:t>
            </a:r>
            <a:r>
              <a:rPr lang="ru-RU" sz="3200" dirty="0"/>
              <a:t>высказывать обоснованные математические суждения и использовать математику так, чтобы удовлетворять в настоящем и будущем потребности, присущие созидательному, заинтересованному и мыслящему гражданину.</a:t>
            </a:r>
          </a:p>
          <a:p>
            <a:endParaRPr lang="ru-RU" dirty="0"/>
          </a:p>
        </p:txBody>
      </p:sp>
      <p:pic>
        <p:nvPicPr>
          <p:cNvPr id="3074" name="Picture 2" descr="https://avatars.mds.yandex.net/get-zen_doc/1336031/pub_5c7ea4f373b9c200b537a151_5c7eac6384006100b293e488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6179" y="4321277"/>
            <a:ext cx="2784506" cy="25367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3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795" y="782592"/>
            <a:ext cx="8596668" cy="5275796"/>
          </a:xfrm>
        </p:spPr>
        <p:txBody>
          <a:bodyPr>
            <a:normAutofit lnSpcReduction="10000"/>
          </a:bodyPr>
          <a:lstStyle/>
          <a:p>
            <a:pPr marL="0" indent="354013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Учащиеся, овладевшие математической грамотностью, способны: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распознавать проблемы, которые возникают в окружающей действительности и могут быть решены средствами математики;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эти проблемы на языке математики;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решать проблемы, используя математические факты и методы;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анализировать использованные методы решения;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интерпретировать полученные результаты с учетом поставленной проблемы;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формулировать и записывать результаты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65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082" y="270387"/>
            <a:ext cx="9056602" cy="101272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Примеры задач с учащимися по развитию математической грамотности на различных этапах урока математики</a:t>
            </a:r>
            <a:r>
              <a:rPr lang="ru-RU" sz="2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69" y="2109019"/>
            <a:ext cx="10103737" cy="440976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Компетентностная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задача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Врачи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рекомендуют в первый день отдыха на море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незагоревшему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человеку проводить на солнце 20 минут, а потом каждый день можно увеличивать время пребывания на солнце на 5 минут.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Лида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начала загорать в понедельник. Сколько времени она может находиться на солнце в ближайшее воскресенье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688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0438" y="339213"/>
            <a:ext cx="9483214" cy="56043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Нестандартные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4013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Задача 1.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Три курицы несут три яйца за три дня. Сколько яиц снесут 12 куриц за 12 дней.</a:t>
            </a:r>
          </a:p>
          <a:p>
            <a:pPr marL="0" indent="354013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Задача 2.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Катя живет на четвертом этаже, а Оля – на втором. Понимаясь на четвертый этаж, Катя преодолевает 60 ступенек. Сколько ступенек надо пройти Оле, чтобы подняться на второй этаж?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Комбинаторная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4013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Вани, Толи   и Миши есть собаки: пудель, овчарка и кокер-спаниель.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4013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Миши не кокер-спаниель и не овчарка. У Вани не овчарка. У кого какая собака?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41853" cy="1320800"/>
          </a:xfrm>
        </p:spPr>
        <p:txBody>
          <a:bodyPr>
            <a:normAutofit fontScale="90000"/>
          </a:bodyPr>
          <a:lstStyle/>
          <a:p>
            <a:pPr marL="0" lvl="0" indent="354013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Вани, Толи   и Миши есть собаки: пудель, овчарка и кокер-спаниель.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Миши не кокер-спаниель и не овчарка. У Вани не овчарка. У кого какая собака?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69591" y="3050827"/>
          <a:ext cx="8982331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654"/>
                <a:gridCol w="1799303"/>
                <a:gridCol w="2020529"/>
                <a:gridCol w="3701845"/>
              </a:tblGrid>
              <a:tr h="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Пудель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Овчарка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Кокер-спаниель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Ваня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Толя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Миша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440</TotalTime>
  <Words>330</Words>
  <Application>Microsoft Office PowerPoint</Application>
  <PresentationFormat>Произвольный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Современные педагогические технологии в формировании и развитии функциональной грамотности на уроках математики </vt:lpstr>
      <vt:lpstr>Компоненты функциональной грамотности:  </vt:lpstr>
      <vt:lpstr>Развитие читательской грамотности на уроках математики</vt:lpstr>
      <vt:lpstr>Слайд 4</vt:lpstr>
      <vt:lpstr>Развитие математической грамотности на уроках математики</vt:lpstr>
      <vt:lpstr>Слайд 6</vt:lpstr>
      <vt:lpstr>Примеры задач с учащимися по развитию математической грамотности на различных этапах урока математики: </vt:lpstr>
      <vt:lpstr>Слайд 8</vt:lpstr>
      <vt:lpstr>У Вани, Толи   и Миши есть собаки: пудель, овчарка и кокер-спаниель.     У Миши не кокер-спаниель и не овчарка. У Вани не овчарка. У кого какая собака? 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педагогические технологии в формировании и развитии функциональной грамотности на уроках математики</dc:title>
  <dc:creator>Секретарь</dc:creator>
  <cp:lastModifiedBy>ЛЕЙЛА</cp:lastModifiedBy>
  <cp:revision>8</cp:revision>
  <dcterms:created xsi:type="dcterms:W3CDTF">2022-04-19T10:16:32Z</dcterms:created>
  <dcterms:modified xsi:type="dcterms:W3CDTF">2022-04-27T17:41:52Z</dcterms:modified>
</cp:coreProperties>
</file>